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59" r:id="rId3"/>
    <p:sldId id="260" r:id="rId4"/>
    <p:sldId id="266" r:id="rId5"/>
    <p:sldId id="261" r:id="rId6"/>
    <p:sldId id="262" r:id="rId7"/>
    <p:sldId id="278" r:id="rId8"/>
    <p:sldId id="279" r:id="rId9"/>
    <p:sldId id="280" r:id="rId10"/>
    <p:sldId id="282" r:id="rId11"/>
    <p:sldId id="265" r:id="rId12"/>
    <p:sldId id="268" r:id="rId13"/>
    <p:sldId id="277" r:id="rId14"/>
    <p:sldId id="269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1FB"/>
    <a:srgbClr val="0000FF"/>
    <a:srgbClr val="660066"/>
    <a:srgbClr val="009900"/>
    <a:srgbClr val="17019B"/>
    <a:srgbClr val="FF0000"/>
    <a:srgbClr val="11FBBE"/>
    <a:srgbClr val="FE58EA"/>
    <a:srgbClr val="57D3FF"/>
    <a:srgbClr val="CC40A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44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BB320-0212-4948-897E-D3770E6D1D9A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D3190-56AE-416D-8C0A-6E423F8253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9640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57158" y="285728"/>
            <a:ext cx="8501122" cy="6215106"/>
          </a:xfrm>
          <a:prstGeom prst="roundRect">
            <a:avLst>
              <a:gd name="adj" fmla="val 9106"/>
            </a:avLst>
          </a:prstGeom>
          <a:noFill/>
          <a:ln>
            <a:solidFill>
              <a:srgbClr val="57D3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75c96_b715e7d3_XL.jpeg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63" t="8363"/>
          <a:stretch>
            <a:fillRect/>
          </a:stretch>
        </p:blipFill>
        <p:spPr>
          <a:xfrm>
            <a:off x="71406" y="71414"/>
            <a:ext cx="2000264" cy="20002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CAFAF-F440-4BEA-83C0-06215780B219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corowina.ucoz.com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zoom dir="in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214554"/>
            <a:ext cx="8062664" cy="2808312"/>
          </a:xfrm>
        </p:spPr>
        <p:txBody>
          <a:bodyPr>
            <a:noAutofit/>
          </a:bodyPr>
          <a:lstStyle/>
          <a:p>
            <a:endParaRPr lang="ru-RU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933056"/>
            <a:ext cx="8208912" cy="2520280"/>
          </a:xfrm>
        </p:spPr>
        <p:txBody>
          <a:bodyPr>
            <a:noAutofit/>
          </a:bodyPr>
          <a:lstStyle/>
          <a:p>
            <a:endParaRPr lang="ru-RU" sz="2400" dirty="0">
              <a:solidFill>
                <a:srgbClr val="C00000"/>
              </a:solidFill>
              <a:latin typeface="Monotype Corsiva" pitchFamily="66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(краткая презентация для родителей)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1214422"/>
            <a:ext cx="76438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Основная </a:t>
            </a:r>
            <a:endParaRPr lang="ru-RU" sz="3200" b="1" dirty="0" smtClean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образовательная </a:t>
            </a:r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  <a:endParaRPr lang="ru-RU" sz="3200" b="1" dirty="0" smtClean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– детский сад </a:t>
            </a:r>
            <a:endParaRPr lang="ru-RU" sz="3200" b="1" dirty="0" smtClean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Акчэчэк</a:t>
            </a:r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200" b="1" dirty="0" err="1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Тукаевского</a:t>
            </a:r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РТ</a:t>
            </a:r>
            <a:endParaRPr lang="ru-RU" sz="32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2453621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57356" y="357166"/>
            <a:ext cx="67151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Модель основной образовательной программы </a:t>
            </a:r>
            <a:r>
              <a:rPr lang="ru-RU" sz="24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МБДОУ – детский сад «</a:t>
            </a:r>
            <a:r>
              <a:rPr lang="ru-RU" sz="2400" b="1" dirty="0" err="1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Акчэчэк</a:t>
            </a:r>
            <a:r>
              <a:rPr lang="ru-RU" sz="24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узел 3"/>
          <p:cNvSpPr/>
          <p:nvPr/>
        </p:nvSpPr>
        <p:spPr>
          <a:xfrm>
            <a:off x="2714612" y="2571744"/>
            <a:ext cx="4071966" cy="4071966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ОБРАЗОВАТЕЛЬНЫЙ ПРОЦЕСС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обеспечить развитии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направление развития и образования детей (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образовательные области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2143116"/>
            <a:ext cx="2071702" cy="1143008"/>
          </a:xfrm>
          <a:prstGeom prst="roundRect">
            <a:avLst/>
          </a:prstGeom>
          <a:solidFill>
            <a:srgbClr val="57D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643702" y="2143116"/>
            <a:ext cx="2143108" cy="1071570"/>
          </a:xfrm>
          <a:prstGeom prst="roundRect">
            <a:avLst/>
          </a:prstGeom>
          <a:solidFill>
            <a:srgbClr val="57D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Художествено-эстетическое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215206" y="4643446"/>
            <a:ext cx="1714512" cy="1143008"/>
          </a:xfrm>
          <a:prstGeom prst="roundRect">
            <a:avLst/>
          </a:prstGeom>
          <a:solidFill>
            <a:srgbClr val="57D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4643446"/>
            <a:ext cx="2071702" cy="1214446"/>
          </a:xfrm>
          <a:prstGeom prst="roundRect">
            <a:avLst/>
          </a:prstGeom>
          <a:solidFill>
            <a:srgbClr val="57D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868" y="1285860"/>
            <a:ext cx="2214578" cy="928694"/>
          </a:xfrm>
          <a:prstGeom prst="roundRect">
            <a:avLst/>
          </a:prstGeom>
          <a:solidFill>
            <a:srgbClr val="57D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500958" y="4857760"/>
            <a:ext cx="12314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Речевое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868" y="1357298"/>
            <a:ext cx="2286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214546" y="5000636"/>
            <a:ext cx="78581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967821">
            <a:off x="2538882" y="2717020"/>
            <a:ext cx="842331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лево 14"/>
          <p:cNvSpPr/>
          <p:nvPr/>
        </p:nvSpPr>
        <p:spPr>
          <a:xfrm rot="20044633">
            <a:off x="6071246" y="2678204"/>
            <a:ext cx="704564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4385688" y="2186552"/>
            <a:ext cx="571504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>
            <a:off x="6572264" y="4929198"/>
            <a:ext cx="764094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3703425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14480" y="500042"/>
            <a:ext cx="7214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 состоит:</a:t>
            </a:r>
            <a:endParaRPr lang="ru-RU" sz="32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14414" y="1428736"/>
            <a:ext cx="3500462" cy="2643206"/>
          </a:xfrm>
          <a:prstGeom prst="roundRec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ОБЯЗАТЕЛЬНАЯ ЧАСТЬ: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МБДОУ с учётом Примерной основной образовательной программы дошкольного образования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рождения до школы» под редакцией Н. Е.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Т.С. Комаровой, М.А.Васильевой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43504" y="3571876"/>
            <a:ext cx="3500462" cy="2771788"/>
          </a:xfrm>
          <a:prstGeom prst="roundRect">
            <a:avLst/>
          </a:prstGeom>
          <a:solidFill>
            <a:srgbClr val="CC40A7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ВАРИАТИВНАЯ </a:t>
            </a:r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ЧАСТЬ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формируемая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участниками образовательного процесса Региональная программа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Р.К.; УМК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«Изучаем русский язык»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др.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верх 9"/>
          <p:cNvSpPr/>
          <p:nvPr/>
        </p:nvSpPr>
        <p:spPr>
          <a:xfrm>
            <a:off x="5500694" y="1357298"/>
            <a:ext cx="3000396" cy="2143140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1500166" y="4143380"/>
            <a:ext cx="2857520" cy="2143140"/>
          </a:xfrm>
          <a:prstGeom prst="downArrow">
            <a:avLst/>
          </a:prstGeom>
          <a:solidFill>
            <a:srgbClr val="CC4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69%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991434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57356" y="500042"/>
            <a:ext cx="6929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Образовательные </a:t>
            </a:r>
            <a:r>
              <a:rPr lang="ru-RU" sz="40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области:</a:t>
            </a:r>
            <a:endParaRPr lang="ru-RU" sz="40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1571612"/>
            <a:ext cx="828680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Познавательное развитие предполагает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488" y="1142984"/>
            <a:ext cx="4479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 </a:t>
            </a:r>
            <a:endParaRPr lang="ru-RU" sz="2800" dirty="0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14356"/>
            <a:ext cx="8532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</a:t>
            </a:r>
            <a:endParaRPr lang="ru-RU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428736"/>
            <a:ext cx="75724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Социально-коммуникативное развитие 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500042"/>
            <a:ext cx="6000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507159018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9546" y="1071546"/>
            <a:ext cx="8035858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q"/>
            </a:pP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Художественно-эстетическое развитие 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.).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направленных на развитие таких физических качеств, как координация и гиб способствующих правильному формированию опорно-двигательной системы орган развитию равновесия, координации движения, крупной и мелкой моторики обеих также с правильным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наносящем ущерба организму, выполнением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движений (ходьба, бег, мягкие прыжки, повороты в обе стороны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формирование начальных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представлений о некоторых видах спорта, овладение подвижными игр правилами; становление целенаправленности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двигательной с становление ценностей здорового образа жизни, овладение его элементарными нор и правилами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воспитании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двигательном режиме, закаливании, при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полезных привычек и др.).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4546" y="357166"/>
            <a:ext cx="57864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развитие 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5226032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42910" y="1643050"/>
            <a:ext cx="792961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Речевое развитие включает владение речью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как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средством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общения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культуры;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обогащение активного словаря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развитие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связно грамматически правильной диалогической и монологической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речи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речевого творчества;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развитие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звуковой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интонационной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культуры речи, фонематического слуха;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знакомство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книжной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культурой, детской литературой, понимание на слух текстов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различных жанров детской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литературы;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формирование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звуковой аналитик синтетической активности как предпосылки обучения грамоте.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571480"/>
            <a:ext cx="34756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Речевое развитие 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714356"/>
            <a:ext cx="64294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14480" y="642918"/>
            <a:ext cx="67866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Содержание указанных образовательных областей зависит от возрастных и индивидуальных особенностей детей, определяется целями и задачами Программы и реализуется в различных видах деятельности (общении, игре,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познавательно-исследовательской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деятельности).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1285852" y="3500438"/>
            <a:ext cx="3071834" cy="2000264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к условиям реализации программы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5214942" y="3500438"/>
            <a:ext cx="3000396" cy="2000264"/>
          </a:xfrm>
          <a:prstGeom prst="downArrowCallou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к результатам освоения программы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1538" y="2786058"/>
            <a:ext cx="23756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714620"/>
            <a:ext cx="78206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Кадровые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первой квалификационной категории. Требование: обладать основными компетенциями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необходимыми для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развития детей.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Учебно-вспомогательный персонал соответствие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действующим квалификационным характеристикам.</a:t>
            </a:r>
            <a:endParaRPr lang="ru-RU" sz="1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357166"/>
            <a:ext cx="71854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Условия реализации программы:</a:t>
            </a:r>
            <a:endParaRPr lang="ru-RU" sz="36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1428736"/>
            <a:ext cx="72866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Материально-технические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Соответствие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санитарным нормам, правилам пожарной безопасности, возрастным и индивидуальным особенностям детей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Группа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имеет пространственную среду, оборудование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учебные комплекты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соответствии с возрастом детей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3714752"/>
            <a:ext cx="83582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Психолого-педагогические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Уважение к человеческому достоинству детей, формирование и поддержка их положительной самооценки -Использование форм и методов работы, соответствующих возрасту, индивидуальным особенностям -Построение образовательной деятельности на основе взаимодействия взрослых и детей -Поддержка родителей( законных представителей)в воспитании детей, охране и укреплении их здоровья, вовлечение непосредственно в образовательную деятельность -Возможность выбора детьми видов деятельности , общения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5500702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Финансовые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Финансовое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обеспечениеДОУ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обеспечивает возможность выполнения требований ФГОСДО -Гарантия бесплатного дошкольного образования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571480"/>
            <a:ext cx="707236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Обязательная часть образовательной программы</a:t>
            </a:r>
            <a:endParaRPr lang="ru-RU" sz="2400" b="1" dirty="0" smtClean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Условия реализации Программы должны обеспечивать всестороннее развитие личности во всех образовательных областях</a:t>
            </a:r>
            <a:endParaRPr lang="ru-RU" sz="2000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428992" y="3071810"/>
            <a:ext cx="2500330" cy="250033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Всестороннее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азвитие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ребёнка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1472" y="2643182"/>
            <a:ext cx="2286016" cy="1428760"/>
          </a:xfrm>
          <a:prstGeom prst="roundRect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Самостоятельная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еятельность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1472" y="4786322"/>
            <a:ext cx="2143140" cy="1343028"/>
          </a:xfrm>
          <a:prstGeom prst="roundRect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Режимные моменты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00826" y="4714884"/>
            <a:ext cx="2286016" cy="1357322"/>
          </a:xfrm>
          <a:prstGeom prst="roundRect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Непосредственно-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бразовательная деятельность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57950" y="2643182"/>
            <a:ext cx="2286016" cy="1357322"/>
          </a:xfrm>
          <a:prstGeom prst="roundRect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Совместная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еятельность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зрослого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детей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 rot="7283308">
            <a:off x="3087552" y="2901380"/>
            <a:ext cx="484632" cy="978408"/>
          </a:xfrm>
          <a:prstGeom prst="upArrow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верх 11"/>
          <p:cNvSpPr/>
          <p:nvPr/>
        </p:nvSpPr>
        <p:spPr>
          <a:xfrm rot="4174570">
            <a:off x="2946371" y="4743959"/>
            <a:ext cx="484632" cy="978408"/>
          </a:xfrm>
          <a:prstGeom prst="upArrow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 rot="14275239">
            <a:off x="5730141" y="2904860"/>
            <a:ext cx="484632" cy="978408"/>
          </a:xfrm>
          <a:prstGeom prst="upArrow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верх 13"/>
          <p:cNvSpPr/>
          <p:nvPr/>
        </p:nvSpPr>
        <p:spPr>
          <a:xfrm rot="17919050">
            <a:off x="5803867" y="4815761"/>
            <a:ext cx="484632" cy="978408"/>
          </a:xfrm>
          <a:prstGeom prst="upArrow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571480"/>
            <a:ext cx="635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Вариативная часть образовательной программы</a:t>
            </a:r>
            <a:endParaRPr lang="ru-RU" sz="28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1785926"/>
            <a:ext cx="83582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Обеспечивает качество образовательного процесса для создания оптимальных условий развития дошкольника с учетом его физического и психического здоровья, для реализации </a:t>
            </a:r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психолого-педагогической </a:t>
            </a:r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готовности к обучению в школе.</a:t>
            </a:r>
            <a:endParaRPr lang="ru-RU" sz="2400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43240" y="3714752"/>
            <a:ext cx="2857520" cy="914400"/>
          </a:xfrm>
          <a:prstGeom prst="roundRect">
            <a:avLst/>
          </a:prstGeom>
          <a:solidFill>
            <a:srgbClr val="11FBBE"/>
          </a:solidFill>
          <a:ln>
            <a:solidFill>
              <a:srgbClr val="11FB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Приоритетные направления</a:t>
            </a:r>
            <a:endParaRPr lang="ru-RU" sz="20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000100" y="5143512"/>
            <a:ext cx="3357586" cy="9144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  <a:endParaRPr lang="ru-RU" sz="24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000628" y="5143512"/>
            <a:ext cx="3429024" cy="9144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 </a:t>
            </a:r>
            <a:endParaRPr lang="ru-RU" sz="24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5786446" y="4643446"/>
            <a:ext cx="714380" cy="571504"/>
          </a:xfrm>
          <a:prstGeom prst="straightConnector1">
            <a:avLst/>
          </a:prstGeom>
          <a:ln>
            <a:solidFill>
              <a:srgbClr val="17019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2643174" y="4643446"/>
            <a:ext cx="857258" cy="642942"/>
          </a:xfrm>
          <a:prstGeom prst="straightConnector1">
            <a:avLst/>
          </a:prstGeom>
          <a:ln>
            <a:solidFill>
              <a:srgbClr val="17019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32610355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0"/>
            <a:ext cx="7543824" cy="158190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Требования к развивающей предметно-пространственной среде</a:t>
            </a:r>
            <a:endParaRPr lang="ru-RU" sz="28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1785926"/>
            <a:ext cx="60722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Полифункциональность</a:t>
            </a:r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 Вариативность </a:t>
            </a:r>
          </a:p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 Доступность </a:t>
            </a:r>
          </a:p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 Безопасность </a:t>
            </a:r>
          </a:p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2800" dirty="0" err="1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Трансформируемость</a:t>
            </a:r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2800" dirty="0" err="1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Содержательно-насыщенност</a:t>
            </a:r>
            <a:endParaRPr lang="ru-RU" sz="2800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860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Система взаимодействия с родителями включает:</a:t>
            </a:r>
            <a:endParaRPr lang="ru-RU" sz="28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1785926"/>
            <a:ext cx="81439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ознакомление </a:t>
            </a:r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родителей с результатами работы ДОУ; </a:t>
            </a:r>
            <a:endParaRPr lang="ru-RU" sz="2400" dirty="0" smtClean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ознакомление </a:t>
            </a:r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родителей с содержанием работы ДОУ, направленной на физическое, психическое и социальное развитие ребенка; </a:t>
            </a:r>
            <a:endParaRPr lang="ru-RU" sz="2400" dirty="0" smtClean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участие </a:t>
            </a:r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в составлении планов: спортивных и культурно-массовых мероприятий, работы родительского комитета целенаправленную работу, пропагандирующую общественное дошкольное воспитание в его разных формах; </a:t>
            </a:r>
            <a:endParaRPr lang="ru-RU" sz="2400" dirty="0" smtClean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обучение </a:t>
            </a:r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занятиях.</a:t>
            </a:r>
            <a:endParaRPr lang="ru-RU" sz="2400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71670" y="428604"/>
            <a:ext cx="63579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Целевые  ориентиры на этапе завершения дошкольного образования</a:t>
            </a:r>
            <a:endParaRPr lang="ru-RU" sz="24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878" y="1285860"/>
            <a:ext cx="8501122" cy="5395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Модель выпускника ДОУ 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311FB"/>
                </a:solidFill>
                <a:latin typeface="Times New Roman" pitchFamily="18" charset="0"/>
                <a:cs typeface="Times New Roman" pitchFamily="18" charset="0"/>
              </a:rPr>
              <a:t>- Владеет </a:t>
            </a:r>
            <a:r>
              <a:rPr lang="ru-RU" sz="2000" b="1" dirty="0" smtClean="0">
                <a:solidFill>
                  <a:srgbClr val="C311FB"/>
                </a:solidFill>
                <a:latin typeface="Times New Roman" pitchFamily="18" charset="0"/>
                <a:cs typeface="Times New Roman" pitchFamily="18" charset="0"/>
              </a:rPr>
              <a:t>основными культурными способами деятельности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Проявляет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инициативу и самостоятельность </a:t>
            </a:r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 Положительно </a:t>
            </a:r>
            <a:r>
              <a:rPr lang="ru-RU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относится к миру, к людям, </a:t>
            </a:r>
            <a:r>
              <a:rPr lang="ru-RU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самому </a:t>
            </a:r>
            <a:r>
              <a:rPr lang="ru-RU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себе, участвует в совместных играх, способен договариваться </a:t>
            </a:r>
            <a:endParaRPr lang="ru-RU" sz="2000" b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Адекватно 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проявляет свои чувства </a:t>
            </a:r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Владеет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разными формами и видами игр 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311FB"/>
                </a:solidFill>
                <a:latin typeface="Times New Roman" pitchFamily="18" charset="0"/>
                <a:cs typeface="Times New Roman" pitchFamily="18" charset="0"/>
              </a:rPr>
              <a:t>- Хорошо </a:t>
            </a:r>
            <a:r>
              <a:rPr lang="ru-RU" sz="2000" b="1" dirty="0" smtClean="0">
                <a:solidFill>
                  <a:srgbClr val="C311FB"/>
                </a:solidFill>
                <a:latin typeface="Times New Roman" pitchFamily="18" charset="0"/>
                <a:cs typeface="Times New Roman" pitchFamily="18" charset="0"/>
              </a:rPr>
              <a:t>владеет устной речью, может выражать свои мысли и желания </a:t>
            </a:r>
            <a:endParaRPr lang="ru-RU" sz="2000" b="1" dirty="0" smtClean="0">
              <a:solidFill>
                <a:srgbClr val="C311F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Развита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мелкая моторика </a:t>
            </a:r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 Способен </a:t>
            </a:r>
            <a:r>
              <a:rPr lang="ru-RU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к волевым усилиям , может следовать социальным нормам поведения в различных видах деятельности </a:t>
            </a:r>
            <a:endParaRPr lang="ru-RU" sz="2000" b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Соблюдает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безопасного поведения и личной гигиены </a:t>
            </a:r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- Проявляет </a:t>
            </a:r>
            <a:r>
              <a:rPr lang="ru-RU" sz="20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любознательность, интересуется </a:t>
            </a:r>
            <a:r>
              <a:rPr lang="ru-RU" sz="20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причинно-следственными </a:t>
            </a:r>
            <a:r>
              <a:rPr lang="ru-RU" sz="20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связями, склонен наблюдать , экспериментировать </a:t>
            </a:r>
            <a:endParaRPr lang="ru-RU" sz="2000" b="1" dirty="0" smtClean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Обладает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начальными знаниями о себе, природном и социальном мире, в котором живет.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500306"/>
            <a:ext cx="8229600" cy="940966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УВАЖАЕМЫЕ РОДИТЕЛИ! 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311FB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b="1" dirty="0" smtClean="0">
                <a:solidFill>
                  <a:srgbClr val="C311FB"/>
                </a:solidFill>
                <a:latin typeface="Times New Roman" pitchFamily="18" charset="0"/>
                <a:cs typeface="Times New Roman" pitchFamily="18" charset="0"/>
              </a:rPr>
              <a:t>ЧТО ВЫ С НАМИ!</a:t>
            </a:r>
            <a:endParaRPr lang="ru-RU" b="1" dirty="0">
              <a:solidFill>
                <a:srgbClr val="C311F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1093</Words>
  <Application>Microsoft Office PowerPoint</Application>
  <PresentationFormat>Экран (4:3)</PresentationFormat>
  <Paragraphs>109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Требования к развивающей предметно-пространственной среде</vt:lpstr>
      <vt:lpstr>Система взаимодействия с родителями включает:</vt:lpstr>
      <vt:lpstr>Слайд 14</vt:lpstr>
      <vt:lpstr>УВАЖАЕМЫЕ РОДИТЕЛИ!   СПАСИБО ЧТО ВЫ С НАМИ!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Ильшат</cp:lastModifiedBy>
  <cp:revision>35</cp:revision>
  <dcterms:created xsi:type="dcterms:W3CDTF">2013-01-06T18:32:13Z</dcterms:created>
  <dcterms:modified xsi:type="dcterms:W3CDTF">2019-12-09T19:11:09Z</dcterms:modified>
</cp:coreProperties>
</file>